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1" r:id="rId3"/>
    <p:sldId id="256" r:id="rId4"/>
    <p:sldId id="258" r:id="rId5"/>
    <p:sldId id="259" r:id="rId6"/>
    <p:sldId id="260" r:id="rId7"/>
    <p:sldId id="273" r:id="rId8"/>
    <p:sldId id="272" r:id="rId9"/>
    <p:sldId id="268" r:id="rId10"/>
    <p:sldId id="269" r:id="rId11"/>
    <p:sldId id="267" r:id="rId12"/>
    <p:sldId id="270" r:id="rId13"/>
    <p:sldId id="277" r:id="rId14"/>
    <p:sldId id="261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png"/><Relationship Id="rId7" Type="http://schemas.openxmlformats.org/officeDocument/2006/relationships/image" Target="../media/image2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8.png"/><Relationship Id="rId10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017" y="-1318"/>
            <a:ext cx="7077963" cy="1355496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BC6330-E60D-E890-49E8-B919F83C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799" y="1802544"/>
            <a:ext cx="2245135" cy="2420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1941" y="6492875"/>
            <a:ext cx="38005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B8407-FC7D-BE05-2117-E9B9852C65CD}"/>
              </a:ext>
            </a:extLst>
          </p:cNvPr>
          <p:cNvGrpSpPr/>
          <p:nvPr/>
        </p:nvGrpSpPr>
        <p:grpSpPr>
          <a:xfrm>
            <a:off x="8260522" y="676493"/>
            <a:ext cx="3931478" cy="3139433"/>
            <a:chOff x="8144472" y="1689670"/>
            <a:chExt cx="3931478" cy="31394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221B84-D958-CDA5-87B5-EE70EFB36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3268" y="2010683"/>
              <a:ext cx="382623" cy="123438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A3BA5-C4AD-5C51-9565-B8DFC797099D}"/>
                </a:ext>
              </a:extLst>
            </p:cNvPr>
            <p:cNvSpPr/>
            <p:nvPr/>
          </p:nvSpPr>
          <p:spPr>
            <a:xfrm>
              <a:off x="11014955" y="1689670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D31964-CB08-017D-FE99-55AF23BC8984}"/>
                </a:ext>
              </a:extLst>
            </p:cNvPr>
            <p:cNvSpPr/>
            <p:nvPr/>
          </p:nvSpPr>
          <p:spPr>
            <a:xfrm>
              <a:off x="8144472" y="3492818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EAB5B-0508-98BC-4574-45971565BE20}"/>
                </a:ext>
              </a:extLst>
            </p:cNvPr>
            <p:cNvCxnSpPr>
              <a:cxnSpLocks/>
            </p:cNvCxnSpPr>
            <p:nvPr/>
          </p:nvCxnSpPr>
          <p:spPr>
            <a:xfrm>
              <a:off x="9523516" y="3707739"/>
              <a:ext cx="884863" cy="1873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517AD1-14F6-CF60-7F0A-B9E41ED2DC26}"/>
                </a:ext>
              </a:extLst>
            </p:cNvPr>
            <p:cNvSpPr/>
            <p:nvPr/>
          </p:nvSpPr>
          <p:spPr>
            <a:xfrm>
              <a:off x="10408379" y="3807697"/>
              <a:ext cx="359365" cy="1021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F62BF-E123-6D4E-A497-230276C8C0C1}"/>
                </a:ext>
              </a:extLst>
            </p:cNvPr>
            <p:cNvSpPr/>
            <p:nvPr/>
          </p:nvSpPr>
          <p:spPr>
            <a:xfrm>
              <a:off x="10933209" y="3164958"/>
              <a:ext cx="359365" cy="655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B75030-CCA3-3BC1-4387-A48397DA87CD}"/>
              </a:ext>
            </a:extLst>
          </p:cNvPr>
          <p:cNvSpPr/>
          <p:nvPr/>
        </p:nvSpPr>
        <p:spPr>
          <a:xfrm>
            <a:off x="1202043" y="944921"/>
            <a:ext cx="1634247" cy="341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60087-4FF1-3111-B564-5FB08244B566}"/>
              </a:ext>
            </a:extLst>
          </p:cNvPr>
          <p:cNvSpPr txBox="1"/>
          <p:nvPr/>
        </p:nvSpPr>
        <p:spPr>
          <a:xfrm>
            <a:off x="4024472" y="581079"/>
            <a:ext cx="5707855" cy="1754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spoiling the image truly ruins the image. The white parts of the original gray image got ruined and became dark – makes the image almost impossible to work with and to comprehend the true components ( in that case – the fruits and vegetables) in the original gray image. (see example in the green dashed rect below) </a:t>
            </a:r>
            <a:endParaRPr lang="he-IL" dirty="0"/>
          </a:p>
        </p:txBody>
      </p:sp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0052B74-158A-4BDD-3C45-CDB78155A58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E44700-308E-CD46-C8FE-AA7A5401C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58" y="4280808"/>
            <a:ext cx="2409825" cy="2514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EC05F4-C5DC-5D0D-474E-5F9C2BED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697" y="4280808"/>
            <a:ext cx="3162300" cy="2514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035042-D1D9-CDEC-3F07-F7A033B4D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4" y="1404462"/>
            <a:ext cx="3865667" cy="29139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FF50A7-856F-7D47-DD3A-38BA1D8F3AD6}"/>
              </a:ext>
            </a:extLst>
          </p:cNvPr>
          <p:cNvSpPr/>
          <p:nvPr/>
        </p:nvSpPr>
        <p:spPr>
          <a:xfrm>
            <a:off x="4117234" y="2939797"/>
            <a:ext cx="5522100" cy="12139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Regarding the profiler – we can see that regarding the point we chose – the grayscale decreased dramatically from 146 to 94 and the row and columns views are a decreased version of the A20’s profilers.</a:t>
            </a:r>
            <a:endParaRPr lang="he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DC32BF-3D81-2D20-320C-C0DE3B2AD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46" y="5400289"/>
            <a:ext cx="819150" cy="971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F907D-A5A9-6400-2BA5-9500BBB66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370" y="5481251"/>
            <a:ext cx="752475" cy="8096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3E5181-6462-D733-AC90-AF223FCE4C0E}"/>
              </a:ext>
            </a:extLst>
          </p:cNvPr>
          <p:cNvSpPr/>
          <p:nvPr/>
        </p:nvSpPr>
        <p:spPr>
          <a:xfrm>
            <a:off x="565697" y="4832664"/>
            <a:ext cx="978803" cy="49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Before spoiling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684138-0395-88DE-C9F9-E192EDAB5EF4}"/>
              </a:ext>
            </a:extLst>
          </p:cNvPr>
          <p:cNvSpPr/>
          <p:nvPr/>
        </p:nvSpPr>
        <p:spPr>
          <a:xfrm>
            <a:off x="2620206" y="4906034"/>
            <a:ext cx="978802" cy="494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spoiling</a:t>
            </a:r>
            <a:endParaRPr lang="he-IL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0DE6AC2-F4DE-ED9B-55F5-B23249CB90C8}"/>
              </a:ext>
            </a:extLst>
          </p:cNvPr>
          <p:cNvSpPr/>
          <p:nvPr/>
        </p:nvSpPr>
        <p:spPr>
          <a:xfrm>
            <a:off x="1658577" y="5719863"/>
            <a:ext cx="819150" cy="41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D921-EE74-7EDB-5E48-E7DB72C8917A}"/>
              </a:ext>
            </a:extLst>
          </p:cNvPr>
          <p:cNvSpPr/>
          <p:nvPr/>
        </p:nvSpPr>
        <p:spPr>
          <a:xfrm>
            <a:off x="340468" y="4630366"/>
            <a:ext cx="3501958" cy="195526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580347-B161-C30B-6B55-32999AB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569" y="1485709"/>
            <a:ext cx="2608431" cy="2819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8DE89B-EC5B-B0B4-FCB1-CF357A131C56}"/>
              </a:ext>
            </a:extLst>
          </p:cNvPr>
          <p:cNvGrpSpPr/>
          <p:nvPr/>
        </p:nvGrpSpPr>
        <p:grpSpPr>
          <a:xfrm>
            <a:off x="10152891" y="56058"/>
            <a:ext cx="1928361" cy="3554745"/>
            <a:chOff x="10131104" y="744880"/>
            <a:chExt cx="1928361" cy="35547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513E58-8F3C-89D7-E6BA-D19478595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281" y="1434120"/>
              <a:ext cx="310981" cy="123438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8D398-3CDA-F8B6-B321-D27C393DDCF6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ABA6CC-688F-F804-F2F1-D657B58C831C}"/>
                </a:ext>
              </a:extLst>
            </p:cNvPr>
            <p:cNvSpPr/>
            <p:nvPr/>
          </p:nvSpPr>
          <p:spPr>
            <a:xfrm>
              <a:off x="10131104" y="74488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C183CB-A95D-3EC3-6593-6F114729D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892" y="1103735"/>
              <a:ext cx="0" cy="2141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D8F90F-8CE2-88CB-4B11-6A7D28C29F91}"/>
                </a:ext>
              </a:extLst>
            </p:cNvPr>
            <p:cNvSpPr/>
            <p:nvPr/>
          </p:nvSpPr>
          <p:spPr>
            <a:xfrm>
              <a:off x="10403935" y="3254698"/>
              <a:ext cx="368435" cy="1044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947D2-0C74-F13F-46D7-6C5BDEB06799}"/>
                </a:ext>
              </a:extLst>
            </p:cNvPr>
            <p:cNvSpPr/>
            <p:nvPr/>
          </p:nvSpPr>
          <p:spPr>
            <a:xfrm>
              <a:off x="10997321" y="2571229"/>
              <a:ext cx="412009" cy="6834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6C168D-7D90-1410-6202-4E5085447205}"/>
              </a:ext>
            </a:extLst>
          </p:cNvPr>
          <p:cNvSpPr/>
          <p:nvPr/>
        </p:nvSpPr>
        <p:spPr>
          <a:xfrm>
            <a:off x="1123642" y="943228"/>
            <a:ext cx="1447800" cy="321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3B5B3-FD2A-C0DA-AE14-00D49ED6DA09}"/>
              </a:ext>
            </a:extLst>
          </p:cNvPr>
          <p:cNvSpPr txBox="1"/>
          <p:nvPr/>
        </p:nvSpPr>
        <p:spPr>
          <a:xfrm>
            <a:off x="4089596" y="1319744"/>
            <a:ext cx="5133594" cy="258532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the min-max algorithm result – the original gray image was pretty much restored. </a:t>
            </a:r>
          </a:p>
          <a:p>
            <a:r>
              <a:rPr lang="en-US" dirty="0"/>
              <a:t>For point (74,259) the grayscale level was restored as well (now 145 – before 146) and the row and columns views are balanced again like before.</a:t>
            </a:r>
          </a:p>
          <a:p>
            <a:r>
              <a:rPr lang="en-US" dirty="0"/>
              <a:t>Closer look at the original white components in the image reveal us that the restoration succeeded in that task. </a:t>
            </a:r>
          </a:p>
          <a:p>
            <a:r>
              <a:rPr lang="en-US" dirty="0"/>
              <a:t>(see example in the green dashed rect below) </a:t>
            </a:r>
            <a:endParaRPr lang="he-IL" dirty="0"/>
          </a:p>
        </p:txBody>
      </p:sp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3FAC7220-A945-9FB5-98CD-33B683D6213E}"/>
              </a:ext>
            </a:extLst>
          </p:cNvPr>
          <p:cNvSpPr txBox="1"/>
          <p:nvPr/>
        </p:nvSpPr>
        <p:spPr>
          <a:xfrm>
            <a:off x="1108750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21.7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EB81F0-D0DF-40D2-5CB7-DD5593D3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41" y="4314825"/>
            <a:ext cx="2400300" cy="2562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ACA8E2-1EB7-48F5-F7EA-0D406F2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0773" y="4314825"/>
            <a:ext cx="3162300" cy="254317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BCDE7F0-4779-ACA4-A7D4-BC24DC667EC9}"/>
              </a:ext>
            </a:extLst>
          </p:cNvPr>
          <p:cNvGrpSpPr/>
          <p:nvPr/>
        </p:nvGrpSpPr>
        <p:grpSpPr>
          <a:xfrm>
            <a:off x="232020" y="3764602"/>
            <a:ext cx="3501958" cy="2966937"/>
            <a:chOff x="141355" y="4610909"/>
            <a:chExt cx="3501958" cy="29669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1A8EE-762B-826F-4B8B-1F633EF99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333" y="5380833"/>
              <a:ext cx="819150" cy="9715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3D599D-C145-7D00-56A1-B9EC9F84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4257" y="5461795"/>
              <a:ext cx="752475" cy="8096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7CE24-9C70-3188-60A4-D6C60CB30BC9}"/>
                </a:ext>
              </a:extLst>
            </p:cNvPr>
            <p:cNvSpPr/>
            <p:nvPr/>
          </p:nvSpPr>
          <p:spPr>
            <a:xfrm>
              <a:off x="366584" y="4813208"/>
              <a:ext cx="978803" cy="4942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Before spoiling</a:t>
              </a:r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955BD9-FC31-68E0-B6C9-FB35DF78ADD6}"/>
                </a:ext>
              </a:extLst>
            </p:cNvPr>
            <p:cNvSpPr/>
            <p:nvPr/>
          </p:nvSpPr>
          <p:spPr>
            <a:xfrm>
              <a:off x="2421093" y="4886578"/>
              <a:ext cx="978802" cy="494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after spoiling</a:t>
              </a:r>
              <a:endParaRPr lang="he-IL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C2F536D-E9FE-8D18-62A0-EE8B49F2D089}"/>
                </a:ext>
              </a:extLst>
            </p:cNvPr>
            <p:cNvSpPr/>
            <p:nvPr/>
          </p:nvSpPr>
          <p:spPr>
            <a:xfrm>
              <a:off x="1459464" y="5700407"/>
              <a:ext cx="819150" cy="41828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AC19D6-22A6-E464-0109-527DB5ED1650}"/>
                </a:ext>
              </a:extLst>
            </p:cNvPr>
            <p:cNvSpPr/>
            <p:nvPr/>
          </p:nvSpPr>
          <p:spPr>
            <a:xfrm>
              <a:off x="141355" y="4610909"/>
              <a:ext cx="3501958" cy="2966937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23" name="Picture 22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CB54788-5ED1-9E6B-9C6D-E93FBC2928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0" y="1319744"/>
            <a:ext cx="3048000" cy="2286000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25672C75-20B6-032F-2542-DEF335FA79C6}"/>
              </a:ext>
            </a:extLst>
          </p:cNvPr>
          <p:cNvSpPr/>
          <p:nvPr/>
        </p:nvSpPr>
        <p:spPr>
          <a:xfrm flipH="1" flipV="1">
            <a:off x="2419011" y="5583971"/>
            <a:ext cx="631880" cy="80962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0F4C1A-4759-CD1B-00FF-9516EFE32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5923" y="5693907"/>
            <a:ext cx="631879" cy="8497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172CB1-7481-466D-C48A-CBEC726FBF78}"/>
              </a:ext>
            </a:extLst>
          </p:cNvPr>
          <p:cNvSpPr/>
          <p:nvPr/>
        </p:nvSpPr>
        <p:spPr>
          <a:xfrm>
            <a:off x="613196" y="6081913"/>
            <a:ext cx="1071518" cy="494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min-max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BE4E-D1BD-22AD-AB0C-2B870DD5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511" y="-65126"/>
            <a:ext cx="49448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D68B-B27A-3AEC-23D8-DF5930DF99B6}"/>
              </a:ext>
            </a:extLst>
          </p:cNvPr>
          <p:cNvSpPr/>
          <p:nvPr/>
        </p:nvSpPr>
        <p:spPr>
          <a:xfrm>
            <a:off x="456389" y="5108822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F1177-558A-52C5-231F-52F19B2EF261}"/>
              </a:ext>
            </a:extLst>
          </p:cNvPr>
          <p:cNvSpPr/>
          <p:nvPr/>
        </p:nvSpPr>
        <p:spPr>
          <a:xfrm>
            <a:off x="258997" y="2838419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1B0A4-475C-C0F3-B0CF-D3E4F4A9DA4E}"/>
              </a:ext>
            </a:extLst>
          </p:cNvPr>
          <p:cNvSpPr/>
          <p:nvPr/>
        </p:nvSpPr>
        <p:spPr>
          <a:xfrm>
            <a:off x="99301" y="5665078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C9A0-BB7E-7961-C5E3-E2EB42B4A68C}"/>
              </a:ext>
            </a:extLst>
          </p:cNvPr>
          <p:cNvSpPr/>
          <p:nvPr/>
        </p:nvSpPr>
        <p:spPr>
          <a:xfrm>
            <a:off x="-10537" y="3377236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2012-59A3-0F6F-3049-705DFFCB1D3D}"/>
              </a:ext>
            </a:extLst>
          </p:cNvPr>
          <p:cNvSpPr/>
          <p:nvPr/>
        </p:nvSpPr>
        <p:spPr>
          <a:xfrm>
            <a:off x="192933" y="6221334"/>
            <a:ext cx="2297348" cy="3513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(145,145,145)=R,G,B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9AB16-3397-9A90-00BA-217BBBF8DCC4}"/>
              </a:ext>
            </a:extLst>
          </p:cNvPr>
          <p:cNvSpPr/>
          <p:nvPr/>
        </p:nvSpPr>
        <p:spPr>
          <a:xfrm>
            <a:off x="99301" y="4037457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(94,94,94)=R,G,B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E3DF8-E769-E87E-82A8-3780BC7FECDA}"/>
              </a:ext>
            </a:extLst>
          </p:cNvPr>
          <p:cNvSpPr/>
          <p:nvPr/>
        </p:nvSpPr>
        <p:spPr>
          <a:xfrm>
            <a:off x="258998" y="661568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1A9F9-DB58-155D-2CA5-EB13C759044E}"/>
              </a:ext>
            </a:extLst>
          </p:cNvPr>
          <p:cNvSpPr/>
          <p:nvPr/>
        </p:nvSpPr>
        <p:spPr>
          <a:xfrm>
            <a:off x="-10538" y="1192922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92F10-282A-A505-29B3-DD5A626ECB82}"/>
              </a:ext>
            </a:extLst>
          </p:cNvPr>
          <p:cNvSpPr/>
          <p:nvPr/>
        </p:nvSpPr>
        <p:spPr>
          <a:xfrm>
            <a:off x="166991" y="1868882"/>
            <a:ext cx="2323290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(146,146,146)=R,G,B</a:t>
            </a:r>
            <a:endParaRPr lang="he-IL" dirty="0"/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F285947B-5D49-ADBD-E77C-2F000AEB99BC}"/>
              </a:ext>
            </a:extLst>
          </p:cNvPr>
          <p:cNvSpPr txBox="1"/>
          <p:nvPr/>
        </p:nvSpPr>
        <p:spPr>
          <a:xfrm>
            <a:off x="1076339" y="-91574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5/5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9BF5C8-44EB-5ED2-2AC2-15FE13B0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148" y="4709596"/>
            <a:ext cx="2012631" cy="2148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ED069D-DC89-2892-D382-594EED18F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525" y="4712502"/>
            <a:ext cx="2667811" cy="21454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5AD8E-2022-7530-CEFF-E6D22E945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87" y="2464229"/>
            <a:ext cx="2034967" cy="2123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77388-283C-A0CA-654D-26C8DA9D2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525" y="2439270"/>
            <a:ext cx="2701779" cy="21484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F80CEF-0DA7-6429-C1D9-43EB756186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148" y="423059"/>
            <a:ext cx="1831062" cy="1910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80F335-E347-D220-1001-1BF472168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2153" y="219840"/>
            <a:ext cx="2609847" cy="21224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FBBF54-CE7A-CD0A-87AB-8BEC6ED83959}"/>
              </a:ext>
            </a:extLst>
          </p:cNvPr>
          <p:cNvCxnSpPr>
            <a:cxnSpLocks/>
          </p:cNvCxnSpPr>
          <p:nvPr/>
        </p:nvCxnSpPr>
        <p:spPr>
          <a:xfrm>
            <a:off x="5758" y="4616988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BA551-AD6B-C78B-D7EF-8B3EA1DF5663}"/>
              </a:ext>
            </a:extLst>
          </p:cNvPr>
          <p:cNvCxnSpPr>
            <a:cxnSpLocks/>
          </p:cNvCxnSpPr>
          <p:nvPr/>
        </p:nvCxnSpPr>
        <p:spPr>
          <a:xfrm>
            <a:off x="-10538" y="2356082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193B0943-EC50-9478-0D62-4BB51512F0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87" y="4778362"/>
            <a:ext cx="2751852" cy="2063889"/>
          </a:xfrm>
          <a:prstGeom prst="rect">
            <a:avLst/>
          </a:prstGeom>
        </p:spPr>
      </p:pic>
      <p:pic>
        <p:nvPicPr>
          <p:cNvPr id="17" name="Picture 16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E00439C4-5FEE-CE8D-4103-72E55D6AA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87" y="2587961"/>
            <a:ext cx="2631795" cy="1973846"/>
          </a:xfrm>
          <a:prstGeom prst="rect">
            <a:avLst/>
          </a:prstGeom>
        </p:spPr>
      </p:pic>
      <p:pic>
        <p:nvPicPr>
          <p:cNvPr id="29" name="Picture 28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B7993FA8-E4C4-D961-8E56-50C52ECD8A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187" y="364147"/>
            <a:ext cx="2609847" cy="19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8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50083" y="1080748"/>
            <a:ext cx="11799526" cy="14773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can see that the min-max algorithm succeed to fix the spoiling of the gray image. We examine using the profiles one pixel and obviously the restoration succeed upon it.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row and column profiles also indicate that the </a:t>
            </a:r>
            <a:r>
              <a:rPr lang="en-US" sz="1800" dirty="0">
                <a:solidFill>
                  <a:schemeClr val="bg1"/>
                </a:solidFill>
              </a:rPr>
              <a:t>min-max is a good restoration – the levels are same to the original image. 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 saw that even major spoiling of the gray image can be restored using min-max algorithm. 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21.9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194411" y="3535290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94</a:t>
            </a:r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35036" y="3535290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146</a:t>
            </a:r>
            <a:r>
              <a:rPr lang="en-US" dirty="0"/>
              <a:t>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93F69-BF8D-AE6C-20CF-85D767B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31" y="3974434"/>
            <a:ext cx="3503515" cy="262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B976-01AB-24D3-5D08-EA337B53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717" y="3938671"/>
            <a:ext cx="3526257" cy="265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70965-E8A3-9E3F-D67A-4A4C31C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3" y="3977111"/>
            <a:ext cx="3503516" cy="261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50CB51-49F1-E527-15A0-A3F9F6F967DD}"/>
              </a:ext>
            </a:extLst>
          </p:cNvPr>
          <p:cNvSpPr txBox="1"/>
          <p:nvPr/>
        </p:nvSpPr>
        <p:spPr>
          <a:xfrm>
            <a:off x="8527283" y="3535290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145</a:t>
            </a:r>
            <a:r>
              <a:rPr lang="en-US" dirty="0"/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92BB5-5D02-55F7-2512-6D37A76F355F}"/>
              </a:ext>
            </a:extLst>
          </p:cNvPr>
          <p:cNvSpPr/>
          <p:nvPr/>
        </p:nvSpPr>
        <p:spPr>
          <a:xfrm>
            <a:off x="9046807" y="3006685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54F02-D315-2AF4-15F0-9D8E3CFA89F1}"/>
              </a:ext>
            </a:extLst>
          </p:cNvPr>
          <p:cNvSpPr/>
          <p:nvPr/>
        </p:nvSpPr>
        <p:spPr>
          <a:xfrm>
            <a:off x="4623740" y="2844317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A2837-FF8F-E100-A8DF-1E40148AF71A}"/>
              </a:ext>
            </a:extLst>
          </p:cNvPr>
          <p:cNvSpPr/>
          <p:nvPr/>
        </p:nvSpPr>
        <p:spPr>
          <a:xfrm>
            <a:off x="686663" y="2932430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14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87550"/>
            <a:ext cx="4484654" cy="54282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0070C0"/>
                </a:solidFill>
                <a:latin typeface="+mn-lt"/>
              </a:rPr>
              <a:t>21.10 What did we learned </a:t>
            </a:r>
            <a:endParaRPr lang="en-US" sz="2800" u="sng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1350780" y="1496133"/>
            <a:ext cx="8960537" cy="3046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how to implement algorithms and functions that deals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how to use the minmax algorithm to “fix” distorted images.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 We used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1170-9872-DE22-10CD-57F6E57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4243" y="0"/>
            <a:ext cx="37775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A195-EAB6-FCB8-66D7-F0CD64F8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03" y="182562"/>
            <a:ext cx="10118793" cy="6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7145" y="535481"/>
            <a:ext cx="4143983" cy="83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Input : </a:t>
            </a:r>
            <a:r>
              <a:rPr lang="en-US" b="1" u="sng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36838" y="824718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48374" y="801205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586707" y="1168330"/>
            <a:ext cx="34675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/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StoreGrayImageAsGrayBmpFile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a function that stores the created GrayImage 2D array as a bmp file ( simply the gray version of </a:t>
                </a:r>
                <a:r>
                  <a:rPr lang="en-US" b="1" dirty="0"/>
                  <a:t>A20.bmp </a:t>
                </a:r>
                <a:r>
                  <a:rPr lang="en-US" dirty="0"/>
                  <a:t>)</a:t>
                </a:r>
                <a:endParaRPr lang="he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FF03E6-C011-EF0E-1F49-20003275573B}"/>
              </a:ext>
            </a:extLst>
          </p:cNvPr>
          <p:cNvSpPr/>
          <p:nvPr/>
        </p:nvSpPr>
        <p:spPr>
          <a:xfrm flipH="1">
            <a:off x="4366910" y="1898551"/>
            <a:ext cx="3281464" cy="43975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DCB34B4-3643-6773-E83F-537464DE8A15}"/>
              </a:ext>
            </a:extLst>
          </p:cNvPr>
          <p:cNvSpPr txBox="1"/>
          <p:nvPr/>
        </p:nvSpPr>
        <p:spPr>
          <a:xfrm>
            <a:off x="4157287" y="-62469"/>
            <a:ext cx="45809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21.0 - flow chart of the code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694E-E26D-C531-A05C-2B32C00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5" y="850765"/>
            <a:ext cx="10935649" cy="2578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7448955" y="3080830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7149831" y="4362449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365702" y="3793246"/>
            <a:ext cx="1901757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5074865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D676BF52-E09D-0F4E-A28A-1D8A8A103CCD}"/>
              </a:ext>
            </a:extLst>
          </p:cNvPr>
          <p:cNvSpPr txBox="1"/>
          <p:nvPr/>
        </p:nvSpPr>
        <p:spPr>
          <a:xfrm>
            <a:off x="1867710" y="0"/>
            <a:ext cx="772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21.1 – “Spoil_good_looking_Image” function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AD355-E89E-1BDD-E01A-7FFBFB47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" y="4119667"/>
            <a:ext cx="93726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EBC19D-E563-F826-7370-05036EE378AE}"/>
              </a:ext>
            </a:extLst>
          </p:cNvPr>
          <p:cNvSpPr txBox="1"/>
          <p:nvPr/>
        </p:nvSpPr>
        <p:spPr>
          <a:xfrm>
            <a:off x="1215956" y="58194"/>
            <a:ext cx="911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21.2 – “Create_LUT” and “ApplyLUTonGrrayImage”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F4827-8F01-A0F2-8794-9A020592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372"/>
            <a:ext cx="6715173" cy="3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E17C-9C62-6D46-1ABB-F8F128A5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419"/>
            <a:ext cx="7626485" cy="1368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The max value is 255 and the min value is 0 (in grayscale). </a:t>
            </a:r>
            <a:r>
              <a:rPr lang="en-US" b="1" dirty="0"/>
              <a:t>Now, the ‘c’ and the ‘b’ are defined differentl</a:t>
            </a:r>
            <a:r>
              <a:rPr lang="en-US" dirty="0"/>
              <a:t>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715173" y="2650881"/>
            <a:ext cx="54768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095996" y="3297212"/>
            <a:ext cx="6126807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096000" y="3920628"/>
            <a:ext cx="612680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095996" y="5120957"/>
            <a:ext cx="609600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6095996" y="5767288"/>
            <a:ext cx="6096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272391" y="6413619"/>
            <a:ext cx="691960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8032A3-8A97-5049-4105-92F08E793B65}"/>
              </a:ext>
            </a:extLst>
          </p:cNvPr>
          <p:cNvSpPr txBox="1"/>
          <p:nvPr/>
        </p:nvSpPr>
        <p:spPr>
          <a:xfrm>
            <a:off x="1215956" y="58194"/>
            <a:ext cx="102237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21.3 – “CreateMinMaxLUT” and “Min_Max_Algorithm”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7B63-1687-5171-5DE7-A493C9F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7126068-6393-C215-376B-82B77D31C007}"/>
              </a:ext>
            </a:extLst>
          </p:cNvPr>
          <p:cNvSpPr txBox="1"/>
          <p:nvPr/>
        </p:nvSpPr>
        <p:spPr>
          <a:xfrm>
            <a:off x="3827834" y="0"/>
            <a:ext cx="45363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21.4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“main” function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09943-3EFB-39A3-96D2-7A2C8A11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11" y="953310"/>
            <a:ext cx="7532178" cy="39844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AA5DE5-76E7-2CDB-61AC-D2325736659C}"/>
              </a:ext>
            </a:extLst>
          </p:cNvPr>
          <p:cNvSpPr/>
          <p:nvPr/>
        </p:nvSpPr>
        <p:spPr>
          <a:xfrm>
            <a:off x="4189379" y="5214026"/>
            <a:ext cx="3813242" cy="749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Apply the two algorithms on the A20.bmp original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155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88FEC3-1EB0-F6B0-ABC7-7E55FF7C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93" y="1857027"/>
            <a:ext cx="2119062" cy="23800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557" y="0"/>
            <a:ext cx="46044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869800" y="841580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A20.bmp (original color image)</a:t>
            </a:r>
            <a:endParaRPr lang="he-I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AACD76-44CA-D14B-3122-7FC4BAD4F931}"/>
              </a:ext>
            </a:extLst>
          </p:cNvPr>
          <p:cNvGrpSpPr/>
          <p:nvPr/>
        </p:nvGrpSpPr>
        <p:grpSpPr>
          <a:xfrm>
            <a:off x="9633754" y="351787"/>
            <a:ext cx="2105267" cy="3442000"/>
            <a:chOff x="9505240" y="1694204"/>
            <a:chExt cx="2105267" cy="3442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2028D3-02E2-74F9-4AAE-2BC14B584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053293"/>
              <a:ext cx="131977" cy="14973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80122-1A4F-66B3-E4FF-D62D6174E56E}"/>
                </a:ext>
              </a:extLst>
            </p:cNvPr>
            <p:cNvSpPr/>
            <p:nvPr/>
          </p:nvSpPr>
          <p:spPr>
            <a:xfrm>
              <a:off x="10549512" y="1694204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7486E-206B-B561-E851-7DFA3737043B}"/>
                </a:ext>
              </a:extLst>
            </p:cNvPr>
            <p:cNvSpPr/>
            <p:nvPr/>
          </p:nvSpPr>
          <p:spPr>
            <a:xfrm>
              <a:off x="9505240" y="2391540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AC7B8B-458C-FFDE-41DC-3BB4C0FD7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43" y="2755851"/>
              <a:ext cx="16075" cy="13200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082616-5099-D0A4-657C-CE129F433A33}"/>
                </a:ext>
              </a:extLst>
            </p:cNvPr>
            <p:cNvSpPr/>
            <p:nvPr/>
          </p:nvSpPr>
          <p:spPr>
            <a:xfrm>
              <a:off x="10214043" y="4153711"/>
              <a:ext cx="335469" cy="98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96FF0-205B-5C14-E636-19ABBA5A3E6E}"/>
                </a:ext>
              </a:extLst>
            </p:cNvPr>
            <p:cNvSpPr/>
            <p:nvPr/>
          </p:nvSpPr>
          <p:spPr>
            <a:xfrm>
              <a:off x="10676100" y="3550595"/>
              <a:ext cx="415904" cy="603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5D66AA-2B22-D789-EA31-DB9B890EC92C}"/>
              </a:ext>
            </a:extLst>
          </p:cNvPr>
          <p:cNvSpPr txBox="1"/>
          <p:nvPr/>
        </p:nvSpPr>
        <p:spPr>
          <a:xfrm>
            <a:off x="5054877" y="2128150"/>
            <a:ext cx="4450402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rtl="0"/>
            <a:r>
              <a:rPr lang="en-US" dirty="0"/>
              <a:t>we found on the internet a good-looking photograph consisting variety of fruits and vegetables. We resized the image to 320x240 dimensions and made sure it’s from CGA true-color (24 bpp) bmp file type.</a:t>
            </a:r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01D1A520-20A2-BF05-431A-7FCF30C1EAB3}"/>
              </a:ext>
            </a:extLst>
          </p:cNvPr>
          <p:cNvSpPr txBox="1"/>
          <p:nvPr/>
        </p:nvSpPr>
        <p:spPr>
          <a:xfrm>
            <a:off x="1068261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7B572-2210-6204-F68B-F754B0D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06" y="4237057"/>
            <a:ext cx="2419350" cy="2495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8E0F3-7528-A070-4450-F1C9493E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32" y="4225375"/>
            <a:ext cx="3133725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0E3A4-1F47-881A-6427-34FEB888F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178" y="3829103"/>
            <a:ext cx="1800225" cy="173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BFF00B-EEB5-34E2-9C93-7F07CBB884B3}"/>
              </a:ext>
            </a:extLst>
          </p:cNvPr>
          <p:cNvSpPr/>
          <p:nvPr/>
        </p:nvSpPr>
        <p:spPr>
          <a:xfrm>
            <a:off x="5982511" y="914400"/>
            <a:ext cx="2997309" cy="1050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Through 21.5 section – we will examine one point on the images – point (74,259)  </a:t>
            </a:r>
            <a:endParaRPr lang="he-IL" dirty="0"/>
          </a:p>
        </p:txBody>
      </p:sp>
      <p:pic>
        <p:nvPicPr>
          <p:cNvPr id="8" name="Picture 7" descr="A large pile of vegetables&#10;&#10;Description automatically generated">
            <a:extLst>
              <a:ext uri="{FF2B5EF4-FFF2-40B4-BE49-F238E27FC236}">
                <a16:creationId xmlns:a16="http://schemas.microsoft.com/office/drawing/2014/main" id="{57754A64-118F-8F31-3820-055431208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82" y="1366878"/>
            <a:ext cx="3047619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780" y="0"/>
            <a:ext cx="302645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0576D-71B5-541C-1659-A0D78330512D}"/>
              </a:ext>
            </a:extLst>
          </p:cNvPr>
          <p:cNvSpPr/>
          <p:nvPr/>
        </p:nvSpPr>
        <p:spPr>
          <a:xfrm>
            <a:off x="807395" y="1240810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  <a:endParaRPr lang="he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5CF58-518A-AB12-ED6D-F8C336ED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177" y="4695825"/>
            <a:ext cx="2066925" cy="21621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612797-6DC3-DB1B-2613-3DB9432E085E}"/>
              </a:ext>
            </a:extLst>
          </p:cNvPr>
          <p:cNvGrpSpPr/>
          <p:nvPr/>
        </p:nvGrpSpPr>
        <p:grpSpPr>
          <a:xfrm>
            <a:off x="10426812" y="2379174"/>
            <a:ext cx="1485795" cy="3992472"/>
            <a:chOff x="10230136" y="929724"/>
            <a:chExt cx="1485795" cy="39924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944B2D-0388-9861-98AB-40D8FFC18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575615"/>
              <a:ext cx="341028" cy="97498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8CB969-413A-5209-2737-753279A89A39}"/>
                </a:ext>
              </a:extLst>
            </p:cNvPr>
            <p:cNvSpPr/>
            <p:nvPr/>
          </p:nvSpPr>
          <p:spPr>
            <a:xfrm>
              <a:off x="10654936" y="2217936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0C6CF2-477C-3C38-867F-C1D4D51EC65E}"/>
                </a:ext>
              </a:extLst>
            </p:cNvPr>
            <p:cNvSpPr/>
            <p:nvPr/>
          </p:nvSpPr>
          <p:spPr>
            <a:xfrm>
              <a:off x="10230136" y="92972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CA295-117F-D0E0-6AB3-6933F4EE5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707" y="1288813"/>
              <a:ext cx="65825" cy="26119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08E11B-CCE6-0A1E-BABF-D9623B20CCB8}"/>
                </a:ext>
              </a:extLst>
            </p:cNvPr>
            <p:cNvSpPr/>
            <p:nvPr/>
          </p:nvSpPr>
          <p:spPr>
            <a:xfrm>
              <a:off x="10356532" y="4075890"/>
              <a:ext cx="293540" cy="846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25C3DB-CB7F-5124-57C8-1E63738EB6C2}"/>
                </a:ext>
              </a:extLst>
            </p:cNvPr>
            <p:cNvSpPr/>
            <p:nvPr/>
          </p:nvSpPr>
          <p:spPr>
            <a:xfrm>
              <a:off x="10765387" y="3550596"/>
              <a:ext cx="415904" cy="52529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DE083C-63A3-DF9A-0D97-4FAF01888F8D}"/>
              </a:ext>
            </a:extLst>
          </p:cNvPr>
          <p:cNvSpPr txBox="1"/>
          <p:nvPr/>
        </p:nvSpPr>
        <p:spPr>
          <a:xfrm>
            <a:off x="4092304" y="1538606"/>
            <a:ext cx="5860941" cy="230832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Here we can see the gray version of the original color image we provided. The grayscale of a specific point that we examine – (74,259) – is 146 and the row and column profilers of the image is also can be seen – they show a pretty much balanced image.</a:t>
            </a:r>
          </a:p>
          <a:p>
            <a:r>
              <a:rPr lang="en-US" dirty="0"/>
              <a:t>After applying the spoiling as well as the min-max algorithm we will examine that point’s grayscale and the profilers to see the effects on them.</a:t>
            </a:r>
            <a:endParaRPr lang="he-IL" dirty="0"/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1686AB91-EEB8-75D6-11B9-3275D2DF27F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FF3DBA-940D-BA6C-9ED9-B7D1D469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236" y="4343400"/>
            <a:ext cx="2409825" cy="2514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2F2F8A-72BE-C4D9-A9FF-D83FBDBD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8" y="4286250"/>
            <a:ext cx="31623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A81F5D-BB42-CD84-B1B8-4844F076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4928"/>
            <a:ext cx="3870624" cy="2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1265</Words>
  <Application>Microsoft Office PowerPoint</Application>
  <PresentationFormat>Widescreen</PresentationFormat>
  <Paragraphs>127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Cooper Black</vt:lpstr>
      <vt:lpstr>Corben</vt:lpstr>
      <vt:lpstr>Office Theme</vt:lpstr>
      <vt:lpstr>Course: Image Processing 31651 Assignment #21 Pixel to Pixel Operations (Part 1)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21.10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39</cp:revision>
  <dcterms:created xsi:type="dcterms:W3CDTF">2024-07-16T07:12:11Z</dcterms:created>
  <dcterms:modified xsi:type="dcterms:W3CDTF">2024-08-08T07:58:17Z</dcterms:modified>
</cp:coreProperties>
</file>